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4" r:id="rId2"/>
    <p:sldId id="293" r:id="rId3"/>
    <p:sldId id="257" r:id="rId4"/>
    <p:sldId id="283" r:id="rId5"/>
    <p:sldId id="290" r:id="rId6"/>
    <p:sldId id="276" r:id="rId7"/>
    <p:sldId id="259" r:id="rId8"/>
    <p:sldId id="261" r:id="rId9"/>
    <p:sldId id="262" r:id="rId10"/>
    <p:sldId id="272" r:id="rId11"/>
    <p:sldId id="296" r:id="rId12"/>
    <p:sldId id="268" r:id="rId13"/>
    <p:sldId id="269" r:id="rId14"/>
    <p:sldId id="278" r:id="rId15"/>
    <p:sldId id="282" r:id="rId16"/>
    <p:sldId id="288" r:id="rId17"/>
    <p:sldId id="286" r:id="rId18"/>
    <p:sldId id="298" r:id="rId19"/>
    <p:sldId id="297" r:id="rId20"/>
    <p:sldId id="29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DF663-8B98-4A17-8C4A-F3B6E536291E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8C63-A5E6-45A3-BFC9-033194E616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302CCC-5A13-4B19-B740-49193A7389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52F11-852A-4E66-9AFA-290FD3FDFE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9BC33-0F02-40C7-A714-14DACD60CFA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4AAA7-DAAD-40CE-BA5C-CAC7AB4DB1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47A38-FE40-4928-8EE7-8ED5370F9F1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B26ACF-40C5-4167-A0DC-3085C1EAD56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E7F1A-CCFF-49D7-A2D3-2D69E454E0F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upload.wikimedia.org/wikipedia/commons/7/74/Hilan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hyperlink" Target="http://upload.wikimedia.org/wikipedia/commons/5/57/Sveti_Simeon_Kraljeva_Crkva_detalj.jpg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hyperlink" Target="http://upload.wikimedia.org/wikipedia/commons/4/43/STUDENICA_MONASTERY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0/05/Sveti_Sava_Kraljeva_Crkva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upload.wikimedia.org/wikipedia/commons/4/44/Temple_Saint_Sava.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4/Temple_Saint_Sava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r.wikipedia.org/sr-ec/%D0%A1%D0%BB%D0%B8%D0%BA%D0%B0:Sveti_Sava_Kraljeva_Crkva.jp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8199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8200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13" y="0"/>
            <a:ext cx="964406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pic>
        <p:nvPicPr>
          <p:cNvPr id="22530" name="Picture 2" descr="http://www.spcportal.org/images/upload/Image/Srpski%20vladari/CarDusa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214818"/>
            <a:ext cx="2476504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upload.wikimedia.org/wikipedia/commons/9/9a/Grb_Nemanjic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1428736"/>
            <a:ext cx="2643206" cy="514353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pic>
        <p:nvPicPr>
          <p:cNvPr id="22536" name="Picture 8" descr="Слика:Sveti Simeon Kraljeva Crkva detalj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1285860"/>
            <a:ext cx="271464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8" name="Picture 10" descr="Слика:Hilan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25" y="1500188"/>
            <a:ext cx="2500313" cy="259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10" name="Picture 12" descr="Слика:STUDENICA MONASTERY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313" y="3643313"/>
            <a:ext cx="2643187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7258050" cy="857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sr-Latn-C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sr-Cyrl-CS" dirty="0" smtClean="0">
                <a:solidFill>
                  <a:schemeClr val="tx1"/>
                </a:solidFill>
              </a:rPr>
              <a:t>Србија</a:t>
            </a:r>
            <a:r>
              <a:rPr lang="sr-Latn-CS" dirty="0" smtClean="0">
                <a:solidFill>
                  <a:schemeClr val="tx1"/>
                </a:solidFill>
              </a:rPr>
              <a:t> </a:t>
            </a:r>
            <a:r>
              <a:rPr lang="sr-Cyrl-CS" dirty="0" smtClean="0">
                <a:solidFill>
                  <a:schemeClr val="tx1"/>
                </a:solidFill>
              </a:rPr>
              <a:t>у</a:t>
            </a:r>
            <a:r>
              <a:rPr lang="sr-Latn-CS" dirty="0" smtClean="0">
                <a:solidFill>
                  <a:schemeClr val="tx1"/>
                </a:solidFill>
              </a:rPr>
              <a:t> </a:t>
            </a:r>
            <a:r>
              <a:rPr lang="sr-Cyrl-CS" dirty="0" smtClean="0">
                <a:solidFill>
                  <a:schemeClr val="tx1"/>
                </a:solidFill>
              </a:rPr>
              <a:t>доба</a:t>
            </a:r>
            <a:r>
              <a:rPr lang="sr-Latn-CS" dirty="0" smtClean="0">
                <a:solidFill>
                  <a:schemeClr val="tx1"/>
                </a:solidFill>
              </a:rPr>
              <a:t> </a:t>
            </a:r>
            <a:r>
              <a:rPr lang="sr-Cyrl-CS" dirty="0" smtClean="0">
                <a:solidFill>
                  <a:schemeClr val="tx1"/>
                </a:solidFill>
              </a:rPr>
              <a:t>Немањића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38800"/>
            <a:ext cx="86868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Руски</a:t>
            </a:r>
            <a:r>
              <a:rPr lang="ru-RU" sz="2800" b="1" dirty="0" smtClean="0">
                <a:solidFill>
                  <a:schemeClr val="bg1"/>
                </a:solidFill>
              </a:rPr>
              <a:t> манастир Пантелејмон,Свет</a:t>
            </a:r>
            <a:r>
              <a:rPr lang="sr-Latn-RS" sz="2800" b="1" dirty="0" smtClean="0">
                <a:solidFill>
                  <a:schemeClr val="bg1"/>
                </a:solidFill>
              </a:rPr>
              <a:t>a</a:t>
            </a:r>
            <a:r>
              <a:rPr lang="ru-RU" sz="2800" b="1" dirty="0" smtClean="0">
                <a:solidFill>
                  <a:schemeClr val="bg1"/>
                </a:solidFill>
              </a:rPr>
              <a:t> гор</a:t>
            </a:r>
            <a:r>
              <a:rPr lang="sr-Latn-RS" sz="2800" b="1" dirty="0" smtClean="0">
                <a:solidFill>
                  <a:schemeClr val="bg1"/>
                </a:solidFill>
              </a:rPr>
              <a:t>a</a:t>
            </a:r>
            <a:r>
              <a:rPr lang="sr-Cyrl-RS" sz="28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r-Cyrl-RS" sz="2800" b="1" dirty="0" smtClean="0">
                <a:solidFill>
                  <a:schemeClr val="bg1"/>
                </a:solidFill>
              </a:rPr>
              <a:t>Замонашење.</a:t>
            </a:r>
          </a:p>
        </p:txBody>
      </p:sp>
      <p:pic>
        <p:nvPicPr>
          <p:cNvPr id="4" name="Picture 3" descr="http://www.manastir-lepavina.org/blog/images/stories/naslovne_slike/manastir_pantelej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4483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manastir-lepavina.org/cms/slike/upload/Hilandar,%20freska%20Sv_%20Simeon%20do%C4%91e%20u%20Vato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534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791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chemeClr val="bg1"/>
                </a:solidFill>
              </a:rPr>
              <a:t>Свети Сава дође у Ватопед-фреска Хиландар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teslasociety.com/m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533400"/>
            <a:ext cx="8077200" cy="579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wcra.rs/upload/hilandar_hila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086600" cy="4572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552583" y="304800"/>
            <a:ext cx="6038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r-Cyrl-RS" sz="5400" b="1" dirty="0" smtClean="0">
                <a:ln/>
                <a:solidFill>
                  <a:schemeClr val="accent3"/>
                </a:solidFill>
              </a:rPr>
              <a:t>Хиландар 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</a:rPr>
              <a:t>Подигли Стефан Немања и Свети Сава 1199.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9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0080"/>
                </a:solidFill>
              </a:rPr>
              <a:t>WINTER</a:t>
            </a:r>
            <a:endParaRPr lang="en-US" sz="9600">
              <a:solidFill>
                <a:srgbClr val="FF0080"/>
              </a:solidFill>
            </a:endParaRPr>
          </a:p>
        </p:txBody>
      </p:sp>
      <p:sp>
        <p:nvSpPr>
          <p:cNvPr id="32775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</a:rPr>
              <a:t>Template</a:t>
            </a:r>
            <a:endParaRPr lang="en-US"/>
          </a:p>
        </p:txBody>
      </p:sp>
      <p:pic>
        <p:nvPicPr>
          <p:cNvPr id="32776" name="Picture 98" descr="car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13" y="0"/>
            <a:ext cx="10501313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Text Box 103"/>
          <p:cNvSpPr txBox="1">
            <a:spLocks noChangeArrowheads="1"/>
          </p:cNvSpPr>
          <p:nvPr/>
        </p:nvSpPr>
        <p:spPr bwMode="auto">
          <a:xfrm>
            <a:off x="0" y="836712"/>
            <a:ext cx="9144000" cy="76944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4400" dirty="0">
                <a:solidFill>
                  <a:schemeClr val="bg1"/>
                </a:solidFill>
              </a:rPr>
              <a:t>Аутокефална</a:t>
            </a:r>
            <a:r>
              <a:rPr lang="sr-Latn-CS" sz="4400" dirty="0">
                <a:solidFill>
                  <a:schemeClr val="bg1"/>
                </a:solidFill>
              </a:rPr>
              <a:t> </a:t>
            </a:r>
            <a:r>
              <a:rPr lang="sr-Cyrl-CS" sz="4400" dirty="0">
                <a:solidFill>
                  <a:schemeClr val="bg1"/>
                </a:solidFill>
              </a:rPr>
              <a:t>црква</a:t>
            </a:r>
            <a:r>
              <a:rPr lang="sr-Latn-CS" sz="4400" dirty="0">
                <a:solidFill>
                  <a:schemeClr val="bg1"/>
                </a:solidFill>
              </a:rPr>
              <a:t> ( </a:t>
            </a:r>
            <a:r>
              <a:rPr lang="sr-Latn-CS" sz="4400" dirty="0" smtClean="0">
                <a:solidFill>
                  <a:schemeClr val="bg1"/>
                </a:solidFill>
              </a:rPr>
              <a:t>1219 </a:t>
            </a:r>
            <a:r>
              <a:rPr lang="sr-Latn-CS" sz="4400" dirty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2778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pic>
        <p:nvPicPr>
          <p:cNvPr id="87042" name="Picture 2" descr="Слика:Sveti Sava Kraljeva Crkv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313" y="2000250"/>
            <a:ext cx="3071812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80" name="Text Box 60"/>
          <p:cNvSpPr txBox="1">
            <a:spLocks noChangeArrowheads="1"/>
          </p:cNvSpPr>
          <p:nvPr/>
        </p:nvSpPr>
        <p:spPr bwMode="auto">
          <a:xfrm>
            <a:off x="7572375" y="28575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4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2000240"/>
            <a:ext cx="1143008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Слика:Temple Saint Sava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32040" y="1628800"/>
            <a:ext cx="3571899" cy="486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4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5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6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7" descr="card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8" descr="card1"/>
          <p:cNvPicPr>
            <a:picLocks noChangeAspect="1" noChangeArrowheads="1"/>
          </p:cNvPicPr>
          <p:nvPr/>
        </p:nvPicPr>
        <p:blipFill>
          <a:blip r:embed="rId7" cstate="print"/>
          <a:srcRect l="78838"/>
          <a:stretch>
            <a:fillRect/>
          </a:stretch>
        </p:blipFill>
        <p:spPr bwMode="auto">
          <a:xfrm>
            <a:off x="0" y="0"/>
            <a:ext cx="4286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928688" y="357188"/>
            <a:ext cx="631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r-Cyrl-CS" sz="3200" b="1" dirty="0">
                <a:solidFill>
                  <a:srgbClr val="FFFF00"/>
                </a:solidFill>
              </a:rPr>
              <a:t>Аутокефална</a:t>
            </a:r>
            <a:r>
              <a:rPr lang="sr-Latn-CS" sz="3200" b="1" dirty="0">
                <a:solidFill>
                  <a:srgbClr val="FFFF00"/>
                </a:solidFill>
              </a:rPr>
              <a:t> </a:t>
            </a:r>
            <a:r>
              <a:rPr lang="sr-Cyrl-CS" sz="3200" b="1" dirty="0" smtClean="0">
                <a:solidFill>
                  <a:srgbClr val="FFFF00"/>
                </a:solidFill>
              </a:rPr>
              <a:t>црква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43000" y="1295400"/>
            <a:ext cx="7467600" cy="5181600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CS" sz="2400" b="1" dirty="0" smtClean="0">
                <a:solidFill>
                  <a:srgbClr val="FFFF00"/>
                </a:solidFill>
              </a:rPr>
              <a:t>Самосталн</a:t>
            </a:r>
            <a:r>
              <a:rPr lang="sr-Cyrl-RS" sz="2400" b="1" dirty="0" smtClean="0">
                <a:solidFill>
                  <a:srgbClr val="FFFF00"/>
                </a:solidFill>
              </a:rPr>
              <a:t>а </a:t>
            </a:r>
            <a:r>
              <a:rPr lang="sr-Cyrl-CS" sz="2400" b="1" dirty="0" smtClean="0">
                <a:solidFill>
                  <a:srgbClr val="FFFF00"/>
                </a:solidFill>
              </a:rPr>
              <a:t>црква</a:t>
            </a:r>
            <a:endParaRPr lang="sr-Latn-CS" sz="2400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Поделом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хришћанске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цркве</a:t>
            </a:r>
            <a:r>
              <a:rPr lang="sr-Latn-CS" sz="1800" b="1" dirty="0" smtClean="0"/>
              <a:t>1054 .</a:t>
            </a:r>
            <a:r>
              <a:rPr lang="sr-Cyrl-CS" sz="1800" b="1" dirty="0" smtClean="0"/>
              <a:t>године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Србија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на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граници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између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православне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католичке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цркве</a:t>
            </a:r>
            <a:r>
              <a:rPr lang="sr-Latn-CS" sz="18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Српска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црква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је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тада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била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под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јурисдикцијом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Охридске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архиепископије</a:t>
            </a:r>
            <a:r>
              <a:rPr lang="sr-Latn-CS" sz="1800" b="1" dirty="0" smtClean="0"/>
              <a:t>, </a:t>
            </a:r>
            <a:r>
              <a:rPr lang="sr-Cyrl-CS" sz="1800" b="1" dirty="0" smtClean="0"/>
              <a:t>Охрид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под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влашћу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Епирске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деспотовине</a:t>
            </a:r>
            <a:r>
              <a:rPr lang="sr-Latn-CS" sz="18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Охрихдски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епископ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Димитрије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Хом</a:t>
            </a:r>
            <a:r>
              <a:rPr lang="sr-Latn-CS" sz="1800" b="1" dirty="0" smtClean="0"/>
              <a:t>a</a:t>
            </a:r>
            <a:r>
              <a:rPr lang="sr-Cyrl-CS" sz="1800" b="1" dirty="0" smtClean="0"/>
              <a:t>тијан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штитио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интересе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Грка</a:t>
            </a:r>
            <a:r>
              <a:rPr lang="sr-Latn-CS" sz="18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Сава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је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заобишао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охридског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архиепископа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отишао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у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Никеју</a:t>
            </a:r>
            <a:r>
              <a:rPr lang="sr-Latn-CS" sz="1800" b="1" dirty="0" smtClean="0"/>
              <a:t> ( </a:t>
            </a:r>
            <a:r>
              <a:rPr lang="sr-Cyrl-CS" sz="1800" b="1" dirty="0" smtClean="0"/>
              <a:t>седиште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Никејског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царства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у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Малој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Азији</a:t>
            </a:r>
            <a:r>
              <a:rPr lang="sr-Latn-CS" sz="1800" b="1" dirty="0" smtClean="0"/>
              <a:t>), </a:t>
            </a:r>
            <a:r>
              <a:rPr lang="sr-Cyrl-CS" sz="1800" b="1" dirty="0" smtClean="0"/>
              <a:t>где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се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налазио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васељенски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патријарх</a:t>
            </a:r>
            <a:r>
              <a:rPr lang="sr-Latn-CS" sz="1800" b="1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CS" sz="1800" b="1" dirty="0" smtClean="0"/>
              <a:t>Примио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га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је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цар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и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срдачно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препоручио</a:t>
            </a:r>
            <a:r>
              <a:rPr lang="sr-Latn-CS" sz="1800" b="1" dirty="0" smtClean="0"/>
              <a:t> </a:t>
            </a:r>
            <a:r>
              <a:rPr lang="sr-Cyrl-CS" sz="1800" b="1" dirty="0" smtClean="0"/>
              <a:t>патријарху</a:t>
            </a:r>
            <a:r>
              <a:rPr lang="sr-Latn-CS" sz="1800" b="1" dirty="0" smtClean="0"/>
              <a:t>.</a:t>
            </a:r>
          </a:p>
          <a:p>
            <a:pPr>
              <a:defRPr/>
            </a:pPr>
            <a:r>
              <a:rPr lang="sr-Latn-CS" sz="2000" b="1" dirty="0" smtClean="0">
                <a:solidFill>
                  <a:srgbClr val="FFFF00"/>
                </a:solidFill>
              </a:rPr>
              <a:t>1219.</a:t>
            </a:r>
            <a:r>
              <a:rPr lang="sr-Cyrl-CS" sz="2000" b="1" dirty="0" smtClean="0">
                <a:solidFill>
                  <a:srgbClr val="FFFF00"/>
                </a:solidFill>
              </a:rPr>
              <a:t>године</a:t>
            </a:r>
            <a:r>
              <a:rPr lang="sr-Latn-CS" sz="2000" b="1" dirty="0" smtClean="0">
                <a:solidFill>
                  <a:srgbClr val="FFFF00"/>
                </a:solidFill>
              </a:rPr>
              <a:t> </a:t>
            </a:r>
            <a:r>
              <a:rPr lang="sr-Cyrl-CS" sz="2000" b="1" dirty="0" smtClean="0">
                <a:solidFill>
                  <a:srgbClr val="FFFF00"/>
                </a:solidFill>
              </a:rPr>
              <a:t>рукопол</a:t>
            </a:r>
            <a:r>
              <a:rPr lang="sr-Latn-CS" sz="2000" b="1" dirty="0" smtClean="0">
                <a:solidFill>
                  <a:srgbClr val="FFFF00"/>
                </a:solidFill>
              </a:rPr>
              <a:t>o</a:t>
            </a:r>
            <a:r>
              <a:rPr lang="sr-Cyrl-CS" sz="2000" b="1" dirty="0" smtClean="0">
                <a:solidFill>
                  <a:srgbClr val="FFFF00"/>
                </a:solidFill>
              </a:rPr>
              <a:t>жио</a:t>
            </a:r>
            <a:r>
              <a:rPr lang="sr-Latn-CS" sz="2000" b="1" dirty="0" smtClean="0">
                <a:solidFill>
                  <a:srgbClr val="FFFF00"/>
                </a:solidFill>
              </a:rPr>
              <a:t> </a:t>
            </a:r>
            <a:r>
              <a:rPr lang="sr-Latn-CS" sz="1800" dirty="0" smtClean="0">
                <a:solidFill>
                  <a:srgbClr val="FFFF00"/>
                </a:solidFill>
              </a:rPr>
              <a:t>(</a:t>
            </a:r>
            <a:r>
              <a:rPr lang="sr-Cyrl-CS" sz="1800" dirty="0" smtClean="0">
                <a:solidFill>
                  <a:srgbClr val="FFFF00"/>
                </a:solidFill>
              </a:rPr>
              <a:t>миропомазао</a:t>
            </a:r>
            <a:r>
              <a:rPr lang="sr-Latn-CS" sz="1800" dirty="0" smtClean="0">
                <a:solidFill>
                  <a:srgbClr val="FFFF00"/>
                </a:solidFill>
              </a:rPr>
              <a:t>) </a:t>
            </a:r>
            <a:r>
              <a:rPr lang="sr-Cyrl-CS" sz="1800" dirty="0" smtClean="0">
                <a:solidFill>
                  <a:srgbClr val="FFFF00"/>
                </a:solidFill>
              </a:rPr>
              <a:t>га</a:t>
            </a:r>
            <a:r>
              <a:rPr lang="sr-Latn-CS" sz="1800" dirty="0" smtClean="0">
                <a:solidFill>
                  <a:srgbClr val="FFFF00"/>
                </a:solidFill>
              </a:rPr>
              <a:t> </a:t>
            </a:r>
            <a:r>
              <a:rPr lang="sr-Cyrl-CS" sz="1800" dirty="0" smtClean="0">
                <a:solidFill>
                  <a:srgbClr val="FFFF00"/>
                </a:solidFill>
              </a:rPr>
              <a:t>је</a:t>
            </a:r>
            <a:r>
              <a:rPr lang="sr-Latn-CS" sz="1800" dirty="0" smtClean="0">
                <a:solidFill>
                  <a:srgbClr val="FFFF00"/>
                </a:solidFill>
              </a:rPr>
              <a:t>  </a:t>
            </a:r>
            <a:r>
              <a:rPr lang="sr-Cyrl-CS" sz="1800" b="1" dirty="0" smtClean="0">
                <a:solidFill>
                  <a:srgbClr val="FFFF00"/>
                </a:solidFill>
              </a:rPr>
              <a:t>за</a:t>
            </a:r>
            <a:r>
              <a:rPr lang="sr-Latn-CS" sz="1800" b="1" dirty="0" smtClean="0">
                <a:solidFill>
                  <a:srgbClr val="FFFF00"/>
                </a:solidFill>
              </a:rPr>
              <a:t> </a:t>
            </a:r>
            <a:r>
              <a:rPr lang="sr-Cyrl-CS" sz="1800" b="1" dirty="0" smtClean="0">
                <a:solidFill>
                  <a:srgbClr val="FFFF00"/>
                </a:solidFill>
              </a:rPr>
              <a:t>архиепископа</a:t>
            </a:r>
            <a:r>
              <a:rPr lang="sr-Cyrl-CS" sz="1800" dirty="0" smtClean="0">
                <a:solidFill>
                  <a:srgbClr val="FFFF00"/>
                </a:solidFill>
              </a:rPr>
              <a:t> </a:t>
            </a:r>
            <a:r>
              <a:rPr lang="sr-Latn-CS" sz="1600" dirty="0" smtClean="0">
                <a:solidFill>
                  <a:srgbClr val="FFFF00"/>
                </a:solidFill>
              </a:rPr>
              <a:t> “ </a:t>
            </a:r>
            <a:r>
              <a:rPr lang="sr-Cyrl-CS" sz="1800" b="1" i="1" dirty="0" smtClean="0">
                <a:solidFill>
                  <a:srgbClr val="FFFF00"/>
                </a:solidFill>
              </a:rPr>
              <a:t>Српских</a:t>
            </a:r>
            <a:r>
              <a:rPr lang="sr-Latn-CS" sz="1800" b="1" i="1" dirty="0" smtClean="0">
                <a:solidFill>
                  <a:srgbClr val="FFFF00"/>
                </a:solidFill>
              </a:rPr>
              <a:t> </a:t>
            </a:r>
            <a:r>
              <a:rPr lang="sr-Cyrl-CS" sz="1800" b="1" i="1" dirty="0" smtClean="0">
                <a:solidFill>
                  <a:srgbClr val="FFFF00"/>
                </a:solidFill>
              </a:rPr>
              <a:t>и</a:t>
            </a:r>
            <a:r>
              <a:rPr lang="sr-Latn-CS" sz="1800" b="1" i="1" dirty="0" smtClean="0">
                <a:solidFill>
                  <a:srgbClr val="FFFF00"/>
                </a:solidFill>
              </a:rPr>
              <a:t> </a:t>
            </a:r>
            <a:r>
              <a:rPr lang="sr-Cyrl-CS" sz="1800" b="1" i="1" dirty="0" smtClean="0">
                <a:solidFill>
                  <a:srgbClr val="FFFF00"/>
                </a:solidFill>
              </a:rPr>
              <a:t>поморских</a:t>
            </a:r>
            <a:r>
              <a:rPr lang="sr-Latn-CS" sz="1800" b="1" i="1" dirty="0" smtClean="0">
                <a:solidFill>
                  <a:srgbClr val="FFFF00"/>
                </a:solidFill>
              </a:rPr>
              <a:t> </a:t>
            </a:r>
            <a:r>
              <a:rPr lang="sr-Cyrl-CS" sz="1800" b="1" i="1" dirty="0" smtClean="0">
                <a:solidFill>
                  <a:srgbClr val="FFFF00"/>
                </a:solidFill>
              </a:rPr>
              <a:t>земаља</a:t>
            </a:r>
            <a:r>
              <a:rPr lang="sr-Latn-CS" sz="1600" b="1" i="1" dirty="0" smtClean="0">
                <a:solidFill>
                  <a:srgbClr val="FFFF00"/>
                </a:solidFill>
              </a:rPr>
              <a:t>”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sr-Cyrl-CS" sz="1800" b="1" dirty="0" smtClean="0"/>
              <a:t>    </a:t>
            </a:r>
            <a:r>
              <a:rPr lang="sr-Cyrl-CS" sz="1800" b="1" dirty="0" smtClean="0">
                <a:solidFill>
                  <a:srgbClr val="FFFF00"/>
                </a:solidFill>
              </a:rPr>
              <a:t>васељенски патријарх Манојло</a:t>
            </a:r>
            <a:endParaRPr lang="sr-Latn-CS" sz="1800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CS" sz="1800" b="1" i="1" dirty="0" smtClean="0"/>
              <a:t>Србија</a:t>
            </a:r>
            <a:r>
              <a:rPr lang="sr-Latn-CS" sz="1800" b="1" i="1" dirty="0" smtClean="0"/>
              <a:t> </a:t>
            </a:r>
            <a:r>
              <a:rPr lang="sr-Cyrl-CS" sz="1800" b="1" i="1" dirty="0" smtClean="0"/>
              <a:t>добила</a:t>
            </a:r>
            <a:r>
              <a:rPr lang="sr-Latn-CS" sz="1800" b="1" i="1" dirty="0" smtClean="0"/>
              <a:t> </a:t>
            </a:r>
            <a:r>
              <a:rPr lang="sr-Cyrl-CS" sz="1800" b="1" i="1" dirty="0" smtClean="0"/>
              <a:t>аутокефалну</a:t>
            </a:r>
            <a:r>
              <a:rPr lang="sr-Latn-CS" sz="1800" b="1" i="1" dirty="0" smtClean="0"/>
              <a:t> </a:t>
            </a:r>
            <a:r>
              <a:rPr lang="sr-Cyrl-CS" sz="1800" b="1" i="1" dirty="0" smtClean="0"/>
              <a:t>цркву</a:t>
            </a:r>
            <a:endParaRPr lang="en-US" sz="1800" b="1" i="1" dirty="0"/>
          </a:p>
        </p:txBody>
      </p:sp>
      <p:pic>
        <p:nvPicPr>
          <p:cNvPr id="10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14422"/>
            <a:ext cx="1143000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00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9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7155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itle 9"/>
          <p:cNvSpPr>
            <a:spLocks noGrp="1"/>
          </p:cNvSpPr>
          <p:nvPr>
            <p:ph type="title"/>
          </p:nvPr>
        </p:nvSpPr>
        <p:spPr>
          <a:xfrm>
            <a:off x="1071563" y="274638"/>
            <a:ext cx="6072187" cy="792162"/>
          </a:xfrm>
        </p:spPr>
        <p:txBody>
          <a:bodyPr/>
          <a:lstStyle/>
          <a:p>
            <a:pPr algn="ctr"/>
            <a:r>
              <a:rPr lang="sr-Cyrl-CS" dirty="0" smtClean="0">
                <a:solidFill>
                  <a:srgbClr val="FFFF00"/>
                </a:solidFill>
              </a:rPr>
              <a:t>Архиепископија</a:t>
            </a:r>
            <a:r>
              <a:rPr lang="sr-Latn-CS" dirty="0" smtClean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5849" name="Content Placeholder 10"/>
          <p:cNvSpPr>
            <a:spLocks noGrp="1"/>
          </p:cNvSpPr>
          <p:nvPr>
            <p:ph idx="1"/>
          </p:nvPr>
        </p:nvSpPr>
        <p:spPr>
          <a:xfrm>
            <a:off x="1071563" y="1214438"/>
            <a:ext cx="4572000" cy="5286375"/>
          </a:xfrm>
          <a:solidFill>
            <a:srgbClr val="00CCFF"/>
          </a:solidFill>
        </p:spPr>
        <p:txBody>
          <a:bodyPr>
            <a:normAutofit/>
          </a:bodyPr>
          <a:lstStyle/>
          <a:p>
            <a:endParaRPr lang="sr-Cyrl-CS" sz="2000" dirty="0" smtClean="0"/>
          </a:p>
          <a:p>
            <a:r>
              <a:rPr lang="sr-Cyrl-CS" sz="2000" b="1" dirty="0" smtClean="0">
                <a:solidFill>
                  <a:schemeClr val="bg1"/>
                </a:solidFill>
              </a:rPr>
              <a:t>Прво</a:t>
            </a:r>
            <a:r>
              <a:rPr lang="sr-Latn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b="1" dirty="0" smtClean="0">
                <a:solidFill>
                  <a:schemeClr val="bg1"/>
                </a:solidFill>
              </a:rPr>
              <a:t>седиште</a:t>
            </a:r>
            <a:r>
              <a:rPr lang="sr-Latn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b="1" dirty="0" smtClean="0">
                <a:solidFill>
                  <a:schemeClr val="bg1"/>
                </a:solidFill>
              </a:rPr>
              <a:t>архиепископије</a:t>
            </a:r>
            <a:r>
              <a:rPr lang="sr-Latn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b="1" dirty="0" smtClean="0">
                <a:solidFill>
                  <a:schemeClr val="bg1"/>
                </a:solidFill>
              </a:rPr>
              <a:t>манастир</a:t>
            </a:r>
            <a:r>
              <a:rPr lang="sr-Latn-CS" sz="2000" b="1" dirty="0" smtClean="0">
                <a:solidFill>
                  <a:schemeClr val="bg1"/>
                </a:solidFill>
              </a:rPr>
              <a:t> </a:t>
            </a:r>
            <a:r>
              <a:rPr lang="sr-Cyrl-CS" sz="2000" b="1" dirty="0" smtClean="0">
                <a:solidFill>
                  <a:schemeClr val="bg1"/>
                </a:solidFill>
              </a:rPr>
              <a:t>Жича</a:t>
            </a:r>
          </a:p>
          <a:p>
            <a:r>
              <a:rPr lang="sr-Cyrl-CS" sz="2000" b="1" dirty="0" smtClean="0">
                <a:solidFill>
                  <a:schemeClr val="bg1"/>
                </a:solidFill>
              </a:rPr>
              <a:t>Први архиепископ Сава Немањић</a:t>
            </a:r>
            <a:endParaRPr lang="sr-Latn-CS" sz="2000" b="1" dirty="0" smtClean="0">
              <a:solidFill>
                <a:schemeClr val="bg1"/>
              </a:solidFill>
            </a:endParaRPr>
          </a:p>
          <a:p>
            <a:r>
              <a:rPr lang="sr-Cyrl-CS" sz="2000" dirty="0" smtClean="0">
                <a:solidFill>
                  <a:schemeClr val="bg1"/>
                </a:solidFill>
              </a:rPr>
              <a:t>Свега</a:t>
            </a:r>
            <a:r>
              <a:rPr lang="sr-Latn-CS" sz="2000" dirty="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</a:rPr>
              <a:t>неколико</a:t>
            </a:r>
            <a:r>
              <a:rPr lang="sr-Latn-CS" sz="2000" dirty="0" smtClean="0">
                <a:solidFill>
                  <a:schemeClr val="bg1"/>
                </a:solidFill>
              </a:rPr>
              <a:t> </a:t>
            </a:r>
            <a:r>
              <a:rPr lang="sr-Cyrl-CS" sz="2000" dirty="0" smtClean="0">
                <a:solidFill>
                  <a:schemeClr val="bg1"/>
                </a:solidFill>
              </a:rPr>
              <a:t>епископија</a:t>
            </a:r>
          </a:p>
          <a:p>
            <a:pPr>
              <a:buFont typeface="Wingdings" pitchFamily="2" charset="2"/>
              <a:buNone/>
            </a:pPr>
            <a:r>
              <a:rPr lang="sr-Cyrl-CS" sz="2000" dirty="0" smtClean="0">
                <a:solidFill>
                  <a:schemeClr val="bg1"/>
                </a:solidFill>
              </a:rPr>
              <a:t>     (Призрен , Липљан и Рас).</a:t>
            </a:r>
          </a:p>
          <a:p>
            <a:r>
              <a:rPr lang="sr-Cyrl-CS" sz="2000" dirty="0" smtClean="0">
                <a:solidFill>
                  <a:schemeClr val="bg1"/>
                </a:solidFill>
              </a:rPr>
              <a:t>Сава подиже нове у Приморју : (Превлака и Стон)</a:t>
            </a:r>
          </a:p>
          <a:p>
            <a:pPr>
              <a:buFont typeface="Wingdings" pitchFamily="2" charset="2"/>
              <a:buNone/>
            </a:pPr>
            <a:r>
              <a:rPr lang="sr-Cyrl-CS" sz="2000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sr-Cyrl-CS" sz="2000" dirty="0" smtClean="0">
                <a:solidFill>
                  <a:schemeClr val="bg1"/>
                </a:solidFill>
              </a:rPr>
              <a:t> Зетско приморје (бискупије у Котору, Будви и Бару) где је живело и католичко становништво.</a:t>
            </a:r>
          </a:p>
        </p:txBody>
      </p:sp>
      <p:pic>
        <p:nvPicPr>
          <p:cNvPr id="13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214422"/>
            <a:ext cx="114297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638800" y="5029200"/>
            <a:ext cx="35052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sz="2200" b="1" dirty="0" smtClean="0">
                <a:solidFill>
                  <a:schemeClr val="bg1"/>
                </a:solidFill>
              </a:rPr>
              <a:t>Жичу</a:t>
            </a:r>
            <a:r>
              <a:rPr lang="sr-Cyrl-CS" sz="2200" dirty="0" smtClean="0">
                <a:solidFill>
                  <a:schemeClr val="bg1"/>
                </a:solidFill>
              </a:rPr>
              <a:t> је </a:t>
            </a:r>
            <a:r>
              <a:rPr lang="sr-Cyrl-CS" sz="2200" b="1" dirty="0" smtClean="0">
                <a:solidFill>
                  <a:schemeClr val="bg1"/>
                </a:solidFill>
              </a:rPr>
              <a:t>саградио први краљ Србије, Стефан Првовенчани</a:t>
            </a:r>
            <a:r>
              <a:rPr lang="sr-Latn-CS" sz="22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2000" b="1" dirty="0"/>
          </a:p>
        </p:txBody>
      </p:sp>
      <p:pic>
        <p:nvPicPr>
          <p:cNvPr id="7170" name="Picture 2" descr="http://static.panoramio.com/photos/large/502698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1219200"/>
            <a:ext cx="35052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0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82296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Свети Сава је:</a:t>
            </a:r>
          </a:p>
          <a:p>
            <a:pPr algn="ctr"/>
            <a:r>
              <a:rPr lang="sr-Cyrl-R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534400" cy="47705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Први српски просветитељ</a:t>
            </a:r>
            <a:r>
              <a:rPr lang="sr-Latn-C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Latn-C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твара прву школу за попове у Студеници,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Први српски писац-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написао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,, Житије Св. Симеона”,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Први српски архиепископ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Увео крсне славе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код Срба,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Први</a:t>
            </a:r>
            <a:r>
              <a:rPr lang="sr-Latn-C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лекар средњег века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,</a:t>
            </a:r>
          </a:p>
          <a:p>
            <a:pPr>
              <a:buFontTx/>
              <a:buChar char="-"/>
            </a:pP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Написао Крмчију Св.Саве или Номоканон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(превео грчке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црквене законе </a:t>
            </a:r>
            <a:r>
              <a:rPr lang="sr-Cyrl-R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потребе Српске цркве)</a:t>
            </a:r>
            <a:endParaRPr lang="sr-Cyrl-R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sr-Latn-CS" sz="2400" dirty="0"/>
          </a:p>
        </p:txBody>
      </p:sp>
      <p:pic>
        <p:nvPicPr>
          <p:cNvPr id="5122" name="Picture 2" descr="http://www.x3mgym.com/forum/index.php?action=dlattach;topic=7184.0;attach=250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95600"/>
            <a:ext cx="2895600" cy="243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40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tvmost.info/images/vesti/foto_vest__1399327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724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5334000"/>
            <a:ext cx="76962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Годину дана после смрти мошти Светог </a:t>
            </a:r>
            <a:r>
              <a:rPr lang="sr-Cyrl-CS" sz="2400" b="1" dirty="0" smtClean="0">
                <a:solidFill>
                  <a:schemeClr val="bg1"/>
                </a:solidFill>
              </a:rPr>
              <a:t>С</a:t>
            </a:r>
            <a:r>
              <a:rPr lang="sr-Cyrl-RS" sz="2400" b="1" dirty="0" smtClean="0">
                <a:solidFill>
                  <a:schemeClr val="bg1"/>
                </a:solidFill>
              </a:rPr>
              <a:t>аве су пренете из Трнова  у манастир Милешеву.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rbin.info/wp-content/uploads/2013/11/spaljivanje-mostiju-sv-s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33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8153400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RS" sz="2000" dirty="0" smtClean="0">
                <a:solidFill>
                  <a:schemeClr val="bg1"/>
                </a:solidFill>
              </a:rPr>
              <a:t>Синан-паша спаљује мошти Светог Саве 1594. на Врачару.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9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8575"/>
            <a:ext cx="9786938" cy="72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1" descr="card2"/>
          <p:cNvPicPr>
            <a:picLocks noChangeAspect="1" noChangeArrowheads="1"/>
          </p:cNvPicPr>
          <p:nvPr/>
        </p:nvPicPr>
        <p:blipFill>
          <a:blip r:embed="rId6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2" descr="card1"/>
          <p:cNvPicPr>
            <a:picLocks noChangeAspect="1" noChangeArrowheads="1"/>
          </p:cNvPicPr>
          <p:nvPr/>
        </p:nvPicPr>
        <p:blipFill>
          <a:blip r:embed="rId7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71563" y="1"/>
          <a:ext cx="8072462" cy="6889750"/>
        </p:xfrm>
        <a:graphic>
          <a:graphicData uri="http://schemas.openxmlformats.org/drawingml/2006/table">
            <a:tbl>
              <a:tblPr/>
              <a:tblGrid>
                <a:gridCol w="2571757"/>
                <a:gridCol w="5424185"/>
                <a:gridCol w="76520"/>
              </a:tblGrid>
              <a:tr h="451956">
                <a:tc gridSpan="2">
                  <a:txBody>
                    <a:bodyPr/>
                    <a:lstStyle/>
                    <a:p>
                      <a:pPr algn="ctr"/>
                      <a:r>
                        <a:rPr lang="sr-Cyrl-CS" sz="2800" b="1" dirty="0">
                          <a:solidFill>
                            <a:srgbClr val="FFFF00"/>
                          </a:solidFill>
                        </a:rPr>
                        <a:t>Стефан Немања</a:t>
                      </a:r>
                    </a:p>
                  </a:txBody>
                  <a:tcPr marL="25560" marR="25560" marT="12780" marB="1278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04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01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око </a:t>
                      </a:r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1113</a:t>
                      </a:r>
                      <a:r>
                        <a:rPr lang="sr-Latn-CS" sz="2000" b="1" i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— 13. фебруар </a:t>
                      </a:r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sr-Cyrl-RS" sz="2000" b="1" i="1" dirty="0" smtClean="0">
                          <a:solidFill>
                            <a:schemeClr val="bg1"/>
                          </a:solidFill>
                        </a:rPr>
                        <a:t>199</a:t>
                      </a:r>
                      <a:r>
                        <a:rPr lang="ru-RU" sz="2000" b="1" i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/>
                        <a:t/>
                      </a:r>
                      <a:br>
                        <a:rPr lang="ru-RU" sz="1100" b="1" dirty="0"/>
                      </a:br>
                      <a:r>
                        <a:rPr lang="ru-RU" sz="2000" b="1" i="1" dirty="0"/>
                        <a:t>Фреска из Богородичине цркве у Студеници</a:t>
                      </a:r>
                      <a:endParaRPr lang="ru-RU" sz="2000" b="1" dirty="0"/>
                    </a:p>
                  </a:txBody>
                  <a:tcPr marL="25560" marR="25560" marT="12780" marB="1278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873">
                <a:tc>
                  <a:txBody>
                    <a:bodyPr/>
                    <a:lstStyle/>
                    <a:p>
                      <a:pPr algn="l"/>
                      <a:r>
                        <a:rPr lang="sr-Cyrl-CS" sz="2400" b="1" dirty="0">
                          <a:solidFill>
                            <a:schemeClr val="bg1"/>
                          </a:solidFill>
                        </a:rPr>
                        <a:t>Место рођења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Рибница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(данашња Подгорица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)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ru-RU" sz="1600" b="1" dirty="0">
                          <a:solidFill>
                            <a:schemeClr val="bg1"/>
                          </a:solidFill>
                        </a:rPr>
                      </a:b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23">
                <a:tc>
                  <a:txBody>
                    <a:bodyPr/>
                    <a:lstStyle/>
                    <a:p>
                      <a:pPr algn="l"/>
                      <a:r>
                        <a:rPr lang="sr-Cyrl-CS" sz="2000" b="1" dirty="0">
                          <a:solidFill>
                            <a:schemeClr val="bg1"/>
                          </a:solidFill>
                        </a:rPr>
                        <a:t>Место смрти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2000" b="1" smtClean="0">
                          <a:solidFill>
                            <a:schemeClr val="bg1"/>
                          </a:solidFill>
                        </a:rPr>
                        <a:t>Хиландар</a:t>
                      </a:r>
                      <a:r>
                        <a:rPr lang="sr-Latn-CS" sz="2000" b="1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r-Cyrl-CS" sz="2000" b="1" smtClean="0">
                          <a:solidFill>
                            <a:schemeClr val="bg1"/>
                          </a:solidFill>
                        </a:rPr>
                        <a:t>Света </a:t>
                      </a:r>
                      <a:r>
                        <a:rPr lang="sr-Cyrl-CS" sz="2000" b="1">
                          <a:solidFill>
                            <a:schemeClr val="bg1"/>
                          </a:solidFill>
                        </a:rPr>
                        <a:t>гора, Византија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899">
                <a:tc>
                  <a:txBody>
                    <a:bodyPr/>
                    <a:lstStyle/>
                    <a:p>
                      <a:pPr algn="l"/>
                      <a:r>
                        <a:rPr lang="sr-Cyrl-CS" sz="2000" b="1" dirty="0">
                          <a:solidFill>
                            <a:schemeClr val="bg1"/>
                          </a:solidFill>
                        </a:rPr>
                        <a:t>Сахрањен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800" b="1">
                          <a:solidFill>
                            <a:schemeClr val="bg1"/>
                          </a:solidFill>
                        </a:rPr>
                        <a:t>Манастир Студеница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309">
                <a:tc>
                  <a:txBody>
                    <a:bodyPr/>
                    <a:lstStyle/>
                    <a:p>
                      <a:pPr algn="l"/>
                      <a:r>
                        <a:rPr lang="sr-Cyrl-CS" sz="1600" b="1" dirty="0">
                          <a:solidFill>
                            <a:schemeClr val="bg1"/>
                          </a:solidFill>
                        </a:rPr>
                        <a:t>Велики жупан Рашке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1039">
                <a:tc>
                  <a:txBody>
                    <a:bodyPr/>
                    <a:lstStyle/>
                    <a:p>
                      <a:pPr algn="l"/>
                      <a:r>
                        <a:rPr lang="sr-Cyrl-CS" sz="2400" b="1" dirty="0" smtClean="0">
                          <a:solidFill>
                            <a:schemeClr val="tx1"/>
                          </a:solidFill>
                        </a:rPr>
                        <a:t>Влада</a:t>
                      </a:r>
                      <a:endParaRPr lang="sr-Cyrl-C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r>
                        <a:rPr lang="sr-Cyrl-RS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— 1196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899">
                <a:tc>
                  <a:txBody>
                    <a:bodyPr/>
                    <a:lstStyle/>
                    <a:p>
                      <a:pPr algn="l"/>
                      <a:r>
                        <a:rPr lang="sr-Cyrl-CS" sz="2000" b="1">
                          <a:solidFill>
                            <a:schemeClr val="bg1"/>
                          </a:solidFill>
                        </a:rPr>
                        <a:t>Претходник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1800" b="1" dirty="0">
                          <a:solidFill>
                            <a:schemeClr val="bg1"/>
                          </a:solidFill>
                        </a:rPr>
                        <a:t>Тихомир Завидовић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23">
                <a:tc>
                  <a:txBody>
                    <a:bodyPr/>
                    <a:lstStyle/>
                    <a:p>
                      <a:pPr algn="l"/>
                      <a:r>
                        <a:rPr lang="sr-Cyrl-CS" sz="2000" b="1">
                          <a:solidFill>
                            <a:schemeClr val="bg1"/>
                          </a:solidFill>
                        </a:rPr>
                        <a:t>Наследник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2000" b="1" dirty="0">
                          <a:solidFill>
                            <a:schemeClr val="bg1"/>
                          </a:solidFill>
                        </a:rPr>
                        <a:t>Стефан Немањић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956">
                <a:tc>
                  <a:txBody>
                    <a:bodyPr/>
                    <a:lstStyle/>
                    <a:p>
                      <a:pPr algn="l"/>
                      <a:r>
                        <a:rPr lang="sr-Cyrl-CS" sz="2000" b="1" dirty="0">
                          <a:solidFill>
                            <a:schemeClr val="tx1"/>
                          </a:solidFill>
                        </a:rPr>
                        <a:t>Династија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2800" b="1" dirty="0">
                          <a:solidFill>
                            <a:schemeClr val="tx1"/>
                          </a:solidFill>
                        </a:rPr>
                        <a:t>Немањићи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309">
                <a:tc>
                  <a:txBody>
                    <a:bodyPr/>
                    <a:lstStyle/>
                    <a:p>
                      <a:pPr algn="l"/>
                      <a:r>
                        <a:rPr lang="sr-Cyrl-CS" sz="2400" b="1">
                          <a:solidFill>
                            <a:schemeClr val="bg1"/>
                          </a:solidFill>
                        </a:rPr>
                        <a:t>Отац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3200" b="1" dirty="0" smtClean="0">
                          <a:solidFill>
                            <a:schemeClr val="bg1"/>
                          </a:solidFill>
                        </a:rPr>
                        <a:t>З</a:t>
                      </a:r>
                      <a:r>
                        <a:rPr lang="sr-Cyrl-CS" sz="2800" b="1" dirty="0" smtClean="0">
                          <a:solidFill>
                            <a:schemeClr val="bg1"/>
                          </a:solidFill>
                        </a:rPr>
                        <a:t>авида</a:t>
                      </a:r>
                      <a:endParaRPr lang="sr-Cyrl-CS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123">
                <a:tc>
                  <a:txBody>
                    <a:bodyPr/>
                    <a:lstStyle/>
                    <a:p>
                      <a:pPr algn="l"/>
                      <a:r>
                        <a:rPr lang="sr-Cyrl-CS" sz="2000" b="1" dirty="0">
                          <a:solidFill>
                            <a:schemeClr val="tx1"/>
                          </a:solidFill>
                        </a:rPr>
                        <a:t>Породица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956">
                <a:tc>
                  <a:txBody>
                    <a:bodyPr/>
                    <a:lstStyle/>
                    <a:p>
                      <a:pPr algn="l"/>
                      <a:r>
                        <a:rPr lang="sr-Cyrl-CS" sz="2000" b="1" dirty="0" smtClean="0">
                          <a:solidFill>
                            <a:schemeClr val="bg1"/>
                          </a:solidFill>
                        </a:rPr>
                        <a:t>Супруга</a:t>
                      </a:r>
                      <a:endParaRPr lang="sr-Cyrl-C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sr-Cyrl-CS" sz="2000" b="1" dirty="0">
                          <a:solidFill>
                            <a:schemeClr val="bg1"/>
                          </a:solidFill>
                        </a:rPr>
                        <a:t>Ана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2034">
                <a:tc>
                  <a:txBody>
                    <a:bodyPr/>
                    <a:lstStyle/>
                    <a:p>
                      <a:pPr algn="l"/>
                      <a:endParaRPr lang="sr-Latn-CS" sz="2800" b="1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sr-Cyrl-CS" sz="2800" b="1" smtClean="0">
                          <a:solidFill>
                            <a:schemeClr val="bg1"/>
                          </a:solidFill>
                        </a:rPr>
                        <a:t>Деца</a:t>
                      </a:r>
                      <a:endParaRPr lang="sr-Cyrl-CS" sz="2800" b="1">
                        <a:solidFill>
                          <a:schemeClr val="bg1"/>
                        </a:solidFill>
                      </a:endParaRP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Вукан Немањић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bg1"/>
                          </a:solidFill>
                        </a:rPr>
                        <a:t>Стефан Немањић</a:t>
                      </a:r>
                      <a:br>
                        <a:rPr lang="ru-RU" sz="20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Растко Немањић</a:t>
                      </a:r>
                    </a:p>
                  </a:txBody>
                  <a:tcPr marL="25560" marR="25560" marT="12780" marB="1278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594" name="Picture 9" descr="Стефан Немања.јп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2133600"/>
            <a:ext cx="266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5" name="Picture 10" descr="Византијско царств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3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96" name="Picture 11" descr="Грб Немањић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238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1214422"/>
            <a:ext cx="114297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oreklo.rs/wp-content/uploads/2013/01/%D0%A5%D1%80%D0%B0%D0%BC-%D0%A1%D0%B2%D0%B5%D1%82%D0%BE%D0%B3-%D0%A1%D0%B0%D0%B2%D0%B5-%D0%BD%D0%B0-%D0%92%D1%80%D0%B0%D1%87%D0%B0%D1%80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620000" cy="50768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8200" y="5943600"/>
            <a:ext cx="7772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Храм Светог Саве на Врачару у Београду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5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rpski-despot.com/mape/1Nemanj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7162800" cy="6029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01" descr="card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00" descr="card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4313" y="-285750"/>
            <a:ext cx="10001251" cy="750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05"/>
          <p:cNvSpPr>
            <a:spLocks noChangeArrowheads="1"/>
          </p:cNvSpPr>
          <p:nvPr/>
        </p:nvSpPr>
        <p:spPr bwMode="auto">
          <a:xfrm>
            <a:off x="7215188" y="0"/>
            <a:ext cx="144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r-Latn-C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857750" y="1071563"/>
          <a:ext cx="4286248" cy="578645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09749"/>
                <a:gridCol w="2476499"/>
              </a:tblGrid>
              <a:tr h="533139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9855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7620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59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0480" marR="30480" marT="30480" marB="30480">
                    <a:solidFill>
                      <a:srgbClr val="FFFF00"/>
                    </a:solidFill>
                  </a:tcPr>
                </a:tc>
              </a:tr>
              <a:tr h="1547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480" marR="30480" marT="30480" marB="3048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9717" name="Picture 5" descr="Свети Сава Краљева Црква.јпг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219200"/>
            <a:ext cx="37338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38" name="Rectangle 14"/>
          <p:cNvSpPr>
            <a:spLocks noChangeArrowheads="1"/>
          </p:cNvSpPr>
          <p:nvPr/>
        </p:nvSpPr>
        <p:spPr bwMode="auto">
          <a:xfrm>
            <a:off x="2286000" y="0"/>
            <a:ext cx="4189413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4400"/>
              <a:t>Сава Немањић</a:t>
            </a:r>
            <a:endParaRPr lang="en-US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719" name="Picture 2" descr="Слика:Temple Saint Sav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1071563"/>
            <a:ext cx="3571899" cy="5786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214422"/>
            <a:ext cx="1285852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724400" y="62116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Фреска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из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манастира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Студеница</a:t>
            </a:r>
            <a:endParaRPr lang="sr-Latn-C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termagazin.rs/wp-content/uploads/2013/01/Sveti-S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8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75"/>
            <a:ext cx="9358313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1" descr="card2"/>
          <p:cNvPicPr>
            <a:picLocks noChangeAspect="1" noChangeArrowheads="1"/>
          </p:cNvPicPr>
          <p:nvPr/>
        </p:nvPicPr>
        <p:blipFill>
          <a:blip r:embed="rId4" cstate="print"/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2" descr="card1"/>
          <p:cNvPicPr>
            <a:picLocks noChangeAspect="1" noChangeArrowheads="1"/>
          </p:cNvPicPr>
          <p:nvPr/>
        </p:nvPicPr>
        <p:blipFill>
          <a:blip r:embed="rId5" cstate="print"/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itle 8"/>
          <p:cNvSpPr>
            <a:spLocks noGrp="1"/>
          </p:cNvSpPr>
          <p:nvPr>
            <p:ph type="title"/>
          </p:nvPr>
        </p:nvSpPr>
        <p:spPr>
          <a:xfrm>
            <a:off x="1357313" y="0"/>
            <a:ext cx="5643562" cy="914400"/>
          </a:xfrm>
        </p:spPr>
        <p:txBody>
          <a:bodyPr/>
          <a:lstStyle/>
          <a:p>
            <a:pPr algn="ctr"/>
            <a:r>
              <a:rPr lang="sr-Cyrl-CS" sz="4000" dirty="0" smtClean="0"/>
              <a:t> </a:t>
            </a:r>
            <a:r>
              <a:rPr lang="sr-Cyrl-CS" sz="4000" dirty="0" smtClean="0">
                <a:solidFill>
                  <a:srgbClr val="FFFF00"/>
                </a:solidFill>
              </a:rPr>
              <a:t>Монашки живот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20487" name="Content Placeholder 9"/>
          <p:cNvSpPr>
            <a:spLocks noGrp="1"/>
          </p:cNvSpPr>
          <p:nvPr>
            <p:ph idx="1"/>
          </p:nvPr>
        </p:nvSpPr>
        <p:spPr>
          <a:xfrm>
            <a:off x="1071563" y="1143000"/>
            <a:ext cx="4071937" cy="5715000"/>
          </a:xfrm>
          <a:solidFill>
            <a:srgbClr val="00B050"/>
          </a:solidFill>
          <a:ln w="57150">
            <a:solidFill>
              <a:srgbClr val="FFFF00"/>
            </a:solidFill>
            <a:prstDash val="lgDash"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endParaRPr lang="sr-Cyrl-CS" sz="1800" dirty="0" smtClean="0"/>
          </a:p>
          <a:p>
            <a:r>
              <a:rPr lang="sr-Cyrl-RS" sz="1800" b="1" dirty="0" smtClean="0"/>
              <a:t>Немањин </a:t>
            </a:r>
            <a:r>
              <a:rPr lang="sr-Cyrl-CS" sz="1800" b="1" dirty="0" smtClean="0"/>
              <a:t>најмлађи син Растко одређен за намесника Хумске земље (Захумље)</a:t>
            </a:r>
            <a:endParaRPr lang="sr-Cyrl-RS" sz="1800" b="1" dirty="0" smtClean="0"/>
          </a:p>
          <a:p>
            <a:r>
              <a:rPr lang="sr-Cyrl-RS" sz="1800" b="1" dirty="0" smtClean="0"/>
              <a:t>Од владрског плашта више га привлачила монашка риза па бежи на Свету Гору са руским монасима који су скупљали милостињу.</a:t>
            </a:r>
            <a:endParaRPr lang="sr-Cyrl-CS" sz="1800" dirty="0" smtClean="0"/>
          </a:p>
          <a:p>
            <a:r>
              <a:rPr lang="sr-Cyrl-CS" sz="1800" b="1" dirty="0" smtClean="0"/>
              <a:t>Замонашио се у руском манастиру Пантелејмону и узео име Сава</a:t>
            </a:r>
            <a:r>
              <a:rPr lang="sr-Cyrl-RS" sz="1800" b="1" dirty="0" smtClean="0"/>
              <a:t> по свецу Сави Освећеном.</a:t>
            </a:r>
          </a:p>
          <a:p>
            <a:r>
              <a:rPr lang="sr-Cyrl-RS" sz="1800" b="1" dirty="0" smtClean="0"/>
              <a:t>У Србију се враћа да измири браћу око 1208.</a:t>
            </a:r>
            <a:endParaRPr lang="en-US" sz="1800" b="1" dirty="0" smtClean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214938" y="1143000"/>
          <a:ext cx="3929059" cy="57150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58936"/>
                <a:gridCol w="2270123"/>
              </a:tblGrid>
              <a:tr h="5129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err="1"/>
                        <a:t>Свети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Сава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Немањић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993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sr-Latn-C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sr-Latn-C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sr-Latn-C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sr-Latn-C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400" dirty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endParaRPr lang="sr-Latn-CS" sz="14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7620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32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 smtClean="0"/>
                        <a:t>рођен</a:t>
                      </a:r>
                      <a:r>
                        <a:rPr lang="en-US" sz="1800" b="1" dirty="0"/>
                        <a:t>: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u="none" strike="noStrike" dirty="0" smtClean="0"/>
                        <a:t>11</a:t>
                      </a:r>
                      <a:r>
                        <a:rPr lang="sr-Cyrl-RS" sz="1800" b="1" u="none" strike="noStrike" dirty="0" smtClean="0"/>
                        <a:t>69</a:t>
                      </a:r>
                      <a:r>
                        <a:rPr lang="en-US" sz="1800" b="1" dirty="0" smtClean="0"/>
                        <a:t>.</a:t>
                      </a:r>
                      <a:r>
                        <a:rPr lang="en-US" sz="1800" b="1" dirty="0"/>
                        <a:t/>
                      </a:r>
                      <a:br>
                        <a:rPr lang="en-US" sz="1800" b="1" dirty="0"/>
                      </a:br>
                      <a:r>
                        <a:rPr lang="en-US" sz="1800" u="none" strike="noStrike" dirty="0" err="1"/>
                        <a:t>Рас</a:t>
                      </a:r>
                      <a:r>
                        <a:rPr lang="en-US" sz="1800" dirty="0"/>
                        <a:t> (</a:t>
                      </a:r>
                      <a:r>
                        <a:rPr lang="en-US" sz="1800" u="none" strike="noStrike" dirty="0" err="1"/>
                        <a:t>Србија</a:t>
                      </a:r>
                      <a:r>
                        <a:rPr lang="en-US" sz="1800" dirty="0"/>
                        <a:t>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92D050"/>
                    </a:solidFill>
                  </a:tcPr>
                </a:tc>
              </a:tr>
              <a:tr h="14888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sr-Latn-CS" sz="180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err="1" smtClean="0"/>
                        <a:t>преминуо</a:t>
                      </a:r>
                      <a:r>
                        <a:rPr lang="en-US" sz="1800" b="1" dirty="0"/>
                        <a:t>: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sr-Latn-CS" sz="1800" u="none" strike="noStrike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sr-Cyrl-RS" sz="1800" b="1" u="none" strike="noStrike" dirty="0" smtClean="0"/>
                        <a:t>27</a:t>
                      </a:r>
                      <a:r>
                        <a:rPr lang="en-US" sz="1800" b="1" u="none" strike="noStrike" dirty="0" smtClean="0"/>
                        <a:t>. </a:t>
                      </a:r>
                      <a:r>
                        <a:rPr lang="en-US" sz="1800" b="1" u="none" strike="noStrike" dirty="0" err="1"/>
                        <a:t>јануар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u="none" strike="noStrike" dirty="0"/>
                        <a:t>1236</a:t>
                      </a:r>
                      <a:r>
                        <a:rPr lang="en-US" sz="1800" b="1" dirty="0"/>
                        <a:t>.</a:t>
                      </a:r>
                      <a:br>
                        <a:rPr lang="en-US" sz="1800" b="1" dirty="0"/>
                      </a:br>
                      <a:r>
                        <a:rPr lang="en-US" sz="1800" b="1" u="none" strike="noStrike" dirty="0" err="1" smtClean="0"/>
                        <a:t>Трново</a:t>
                      </a:r>
                      <a:endParaRPr lang="en-US" sz="16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 descr="http://www.wikiwak.com/image/Grb+Nemanjic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14422"/>
            <a:ext cx="1142975" cy="521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67640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t-group.net/Mapa/Auto-mapa-Halkidik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28600"/>
            <a:ext cx="8988425" cy="662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Полуострво Халкидика</a:t>
            </a:r>
            <a:endParaRPr lang="en-US" sz="2400" b="1" dirty="0"/>
          </a:p>
        </p:txBody>
      </p:sp>
    </p:spTree>
  </p:cSld>
  <p:clrMapOvr>
    <a:masterClrMapping/>
  </p:clrMapOvr>
  <p:transition spd="slow" advClick="0" advTm="5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encrypted-tbn1.gstatic.com/images?q=tbn:ANd9GcSR_g7z7Zr9a5v-qNGFABreK1gC_LF39mY4CmYjvlggO_AmTRW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572000" cy="2971800"/>
          </a:xfrm>
          <a:prstGeom prst="rect">
            <a:avLst/>
          </a:prstGeom>
          <a:noFill/>
        </p:spPr>
      </p:pic>
      <p:pic>
        <p:nvPicPr>
          <p:cNvPr id="4" name="Picture 2" descr="http://www.manastir-lepavina.org/blog/images/stories/naslovne_slike/sveta_gora_postanska_kar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4762500" cy="3228975"/>
          </a:xfrm>
          <a:prstGeom prst="rect">
            <a:avLst/>
          </a:prstGeom>
          <a:noFill/>
        </p:spPr>
      </p:pic>
      <p:pic>
        <p:nvPicPr>
          <p:cNvPr id="31750" name="Picture 6" descr="http://manastir-lepavina.org/cms/slike/upload/Bogorodica-%20Sveta%20G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09600"/>
            <a:ext cx="3810000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isihazm.ru/files/file_2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433</Words>
  <Application>Microsoft Office PowerPoint</Application>
  <PresentationFormat>On-screen Show (4:3)</PresentationFormat>
  <Paragraphs>97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 Србија у доба Немањића</vt:lpstr>
      <vt:lpstr>Slide 2</vt:lpstr>
      <vt:lpstr>Slide 3</vt:lpstr>
      <vt:lpstr>Slide 4</vt:lpstr>
      <vt:lpstr>Slide 5</vt:lpstr>
      <vt:lpstr> Монашки живот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Архиепископија 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85</cp:revision>
  <dcterms:created xsi:type="dcterms:W3CDTF">2006-08-16T00:00:00Z</dcterms:created>
  <dcterms:modified xsi:type="dcterms:W3CDTF">2015-01-26T17:54:48Z</dcterms:modified>
</cp:coreProperties>
</file>